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49CB"/>
    <a:srgbClr val="0948CB"/>
    <a:srgbClr val="F2F4F8"/>
    <a:srgbClr val="1C7DDB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7" d="100"/>
          <a:sy n="67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05" d="100"/>
          <a:sy n="205" d="100"/>
        </p:scale>
        <p:origin x="13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77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0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71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5"/>
            <a:ext cx="7931604" cy="1538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E</a:t>
            </a:r>
            <a:r>
              <a:rPr lang="en-US" sz="2400" b="1" dirty="0" err="1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hsan</a:t>
            </a:r>
            <a:r>
              <a:rPr lang="en-US" sz="2400" b="1" dirty="0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 Moradi </a:t>
            </a:r>
          </a:p>
          <a:p>
            <a:br>
              <a:rPr lang="en-US" dirty="0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</a:br>
            <a:r>
              <a:rPr lang="en-US" sz="1600" dirty="0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14 – 05- 2023</a:t>
            </a:r>
          </a:p>
          <a:p>
            <a:endParaRPr lang="en-US" dirty="0">
              <a:solidFill>
                <a:srgbClr val="FF0000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err="1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Github</a:t>
            </a:r>
            <a:r>
              <a:rPr lang="en-US" dirty="0">
                <a:solidFill>
                  <a:srgbClr val="FF0000"/>
                </a:solidFill>
                <a:latin typeface="Abadi"/>
                <a:ea typeface="SF Pro" pitchFamily="2" charset="0"/>
                <a:cs typeface="SF Pro" pitchFamily="2" charset="0"/>
              </a:rPr>
              <a:t> : https://github.com/ehsanmor/SpaceX-Capstone </a:t>
            </a:r>
            <a:endParaRPr lang="en-US" dirty="0">
              <a:solidFill>
                <a:srgbClr val="FF0000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https://github.com/ehsanmor/SpaceX-Capstone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D66EC-E181-5365-43BD-AE097CC7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0" y="1376855"/>
            <a:ext cx="9569979" cy="39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https://github.com/ehsanmor/SpaceX-Capstone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A4CCE-9A48-63A1-8C1A-FBA787AE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211"/>
            <a:ext cx="12192000" cy="41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621" y="1366344"/>
            <a:ext cx="11424745" cy="52761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Displaying the names of the unique launch sites in the space mission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5 records where launch sites begin with the string 'KSC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the total payload mass carried by boosters launched by NASA (CRS)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Displaying average payload mass carried by booster version F9 v1.1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date where the successful landing outcome in drone ship was achieved.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boosters which have success in ground pad and have payload mass greater than 4000 but less than 6000</a:t>
            </a:r>
          </a:p>
          <a:p>
            <a:pPr marL="5715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total number of successful and failure mission outcomes</a:t>
            </a: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names of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booster_versions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which have carried the maximum payload mass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Listing the records which will display the month names, successful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landing_outcomes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ground pad booster versions,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launch_site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 the months in year 2017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Ranking the count of successful landing outcomes between the date 2010 06 04 and 2017 03 20 in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descendingorder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https://github.com/ehsanmor/SpaceX-Capstone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571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B49CB"/>
                </a:solidFill>
              </a:rPr>
              <a:t>Map markers have been added to the map with aim to finding an optimal location for building a launch site</a:t>
            </a:r>
          </a:p>
          <a:p>
            <a:r>
              <a:rPr lang="en-US" dirty="0">
                <a:solidFill>
                  <a:srgbClr val="FF0000"/>
                </a:solidFill>
              </a:rPr>
              <a:t>https://github.com/ehsanmor/SpaceX-Capstone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9D60B-57E0-7DE0-AE54-860CB464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24" y="1513490"/>
            <a:ext cx="9427779" cy="31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16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https://github.com/ehsanmor/SpaceX-Capstone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B7DFD-8914-3563-7936-5B3612B2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1744717"/>
            <a:ext cx="9427780" cy="32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959"/>
            <a:ext cx="9745589" cy="46950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SVM, KNN, and Logistic Regression model achieved the highest accuracy at 83.3%, while the SVM performs the best in terms of Area Under the Curve at 0.958.</a:t>
            </a:r>
          </a:p>
          <a:p>
            <a:pPr marL="0" marR="0" indent="0" algn="l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</a:p>
          <a:p>
            <a:pPr marL="0" marR="0" algn="l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https://github.com/ehsanmor/SpaceX-Capstone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C044E-20FF-AAEE-B03E-C4981EB8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4" y="2333215"/>
            <a:ext cx="4603531" cy="2992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34C17-9CE5-933E-BC04-67EBB646E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541" y="2060028"/>
            <a:ext cx="5360276" cy="34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709744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SVM, KNN, and Logistic Regression models are the best in terms of prediction accuracy for this dataset.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Low weighted payloads perform better than the heavier payloads.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success rates for SpaceX launches is directly proportional time in years they will eventually perfect the launches.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KSC LC 39A had the most successful launches from all the sites.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Orbit GEO,HEO,SSO,ES L1 has the best Success Rate.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60937"/>
            <a:ext cx="10515600" cy="46560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Launches from the site of CCAFS SLC 40 are launches form other sites.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significantly higher than lunches from other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81099-A1FD-64E0-58C5-0E5EBF53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1981200"/>
            <a:ext cx="970104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5310" y="1450428"/>
            <a:ext cx="11508827" cy="46665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majority of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IPay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Loads with lower Mass have been launched from CCAFS SLC 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78816-35A7-14DE-D18E-6880FEEB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08" y="1930973"/>
            <a:ext cx="5448300" cy="40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2469"/>
            <a:ext cx="11222292" cy="52446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orbit types of ES-L1, GEO, HEO, SSO are among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FF3FF-72A5-0997-6CF7-FEB61800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34" y="1334553"/>
            <a:ext cx="6467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18897"/>
            <a:ext cx="11064637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trend can be observed of shifting to VLEO launches in recent years.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1CD2A-782F-72DE-469B-8123786A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21" y="1345749"/>
            <a:ext cx="4965069" cy="395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0428"/>
            <a:ext cx="11096168" cy="50764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﻿•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There are strong correlation between ISS and Payload at the range around 2000, as well as between GTO and the range of 4000-8000.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9B08A-8BA1-8D65-3316-080AAFA63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17" y="1638300"/>
            <a:ext cx="62388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9C012F-6DF2-070E-2D55-A3C7D3F83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7979" cy="435133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Launch success rate has increased significantly since 2013 and ha stablished since 2019, potentially due to advance in technology and lessons learned.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6CD07A-7DCC-3BBF-6D46-221C2741AB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F190B-1785-F90A-89FA-CE7CA095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24" y="1513490"/>
            <a:ext cx="67818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﻿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distinct(LAUNCH_SITE)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960A2-BD7E-7904-96C9-6E27F0F6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1589723"/>
            <a:ext cx="30099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959"/>
            <a:ext cx="9745589" cy="4695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* from SPACEXTBL where LAUNCH_SITE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EB593-D65E-9F4F-1433-F3FB8ABA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13981"/>
            <a:ext cx="10163505" cy="28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sum(PAYLOAD_MASS_KG_) from SPACEXTBL where CUSTOMER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423EF-4CAD-6801-5E3A-2AD85F50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19" y="2314574"/>
            <a:ext cx="18764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avg(PAYLOAD_MASS_KG_) from SPACEXTBL where BOOSTER VERSION = 'F9 v1.1'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20619-1298-ABA0-FCE7-C2EC310C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91" y="2842260"/>
            <a:ext cx="2171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min(DATE) from SPACEXTBL where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Landing____Outcome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=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4017D-FBDE-F5DB-12C0-140CBF0F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23" y="3429000"/>
            <a:ext cx="31623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BOOSTER_VERSION from SPACEXTBL where Landing Outcome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'Success (drone ship)' and PAYLOAD_MASS__KG_&gt; 4000 and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PAYLOAD_MASS_KG_&lt;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82C20-EB8C-7AFB-E28A-9B7A7052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54" y="3620143"/>
            <a:ext cx="20764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34814"/>
            <a:ext cx="11327396" cy="5423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Summary of methodologies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collection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wrangling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data visualization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with SQL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an interactive map with Folium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Building a Dashboard with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Plotly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Dash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 (Classification)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Summary of all results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EDA results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analytics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•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Predictive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count(MISSION_OUTCOME) from SPACEXTBL where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MISSION OUTCOME = 'Success' or MISSION_OUTCOME = 'Failure (in flight)'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4430C5-48EA-51F2-689C-DE349CADDFEF}"/>
              </a:ext>
            </a:extLst>
          </p:cNvPr>
          <p:cNvSpPr/>
          <p:nvPr/>
        </p:nvSpPr>
        <p:spPr>
          <a:xfrm>
            <a:off x="3573517" y="3626069"/>
            <a:ext cx="1418897" cy="71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BOOSTER_VERSION from SPACEXTBL where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PAYLOAD_MASS_KG_ = (select max(PAYLOAD_MASS_KG_) from SPACEXTBL)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C9B08-66D1-14DE-6288-8B3856C2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90826"/>
            <a:ext cx="1266825" cy="3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﻿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* from SPACEXTBL where Landing Outcome like 'Success%' and (DATE between '2015-01-01' and '2015-12-31')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B550A-92C7-A285-8F46-44082781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0" y="2790331"/>
            <a:ext cx="115252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﻿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%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select * from SPACEXTBL where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Landing_Outcome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like 'Success%' and (DATE between '2010-06-04' and '2017-03-20')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20634-3A74-7AEB-DC2A-C43B9CCA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1" y="2985826"/>
            <a:ext cx="8891753" cy="22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AA6AB0-DF0B-43FA-D835-0CCB126F7B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77208F-695B-6702-BDC1-B3B58FE765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FEA61-7511-07DA-CC41-B5089E5D18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A0CA2C-CDE5-E19E-0063-7C91A17D73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34814"/>
            <a:ext cx="10530114" cy="5370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project task is to predicting if the first stage of the SpaceX Falcon 9 rocket will land successfully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21FF2-1E9E-33D8-3ACD-821F146677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7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A4C76A-B0B4-9DFF-A0F2-96C7736AC4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825625"/>
            <a:ext cx="10414662" cy="43513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674145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123E3-2AC0-963D-F488-AC3C2918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82114"/>
            <a:ext cx="7977352" cy="45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02C24-D0E7-020D-ABAF-8BEEAD0A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9" y="1639614"/>
            <a:ext cx="9743090" cy="46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136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 SVM, KNN, and Logistic Regression models are the best in terms of prediction accuracy for this dataset.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Low weighted payloads perform better than the heavier payloads.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success rates for SpaceX launches is directly proportional time in years they will eventually perfect the launches.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KSC LC 39A had the most successful launches from all the sites.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Orbit GEO,HEO,SSO,ES L1 has the best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Data collection methodology: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Rest API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Web Scrapping from Wikipedia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Perform data wrangling</a:t>
            </a: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•</a:t>
            </a:r>
            <a:r>
              <a:rPr lang="en-US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One Hot Encoding data fields for Machine Learning and data cleaning of null values and irrelevant    columns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7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LR, KNN, SVM, DT models have been built and evaluated for the best classifier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303283"/>
            <a:ext cx="5665076" cy="53602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following datasets was collected: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SpaceX launch data that is gathered from 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API will give us data about launches, including information about the rocket used, payload delivered, launch specifications, landing specifications, and landing outcome.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SpaceX REST API endpoints, or URL, starts with api.spacexdata.com/v4/.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Another popular data source for obtaining Falcon 9 Launch data is web scraping Wikipedia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usingBeautifulSoup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5864772"/>
            <a:ext cx="2743200" cy="562439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D80E7-598E-0EFD-7ECC-4BAC666F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1" y="1878638"/>
            <a:ext cx="1106213" cy="684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</a:t>
            </a:r>
            <a:br>
              <a:rPr lang="en-US" sz="1400" dirty="0"/>
            </a:br>
            <a:r>
              <a:rPr lang="en-US" sz="1400" dirty="0"/>
              <a:t>SpaceX</a:t>
            </a:r>
            <a:br>
              <a:rPr lang="en-US" sz="1400" dirty="0"/>
            </a:br>
            <a:r>
              <a:rPr lang="en-US" sz="1400" dirty="0"/>
              <a:t>Rest API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97DCED9-96CF-BED1-0F4B-90590A2D9BAC}"/>
              </a:ext>
            </a:extLst>
          </p:cNvPr>
          <p:cNvSpPr/>
          <p:nvPr/>
        </p:nvSpPr>
        <p:spPr>
          <a:xfrm>
            <a:off x="6821214" y="2169708"/>
            <a:ext cx="408285" cy="177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71E94A-B830-FBAF-4B46-561D4ED46BDF}"/>
              </a:ext>
            </a:extLst>
          </p:cNvPr>
          <p:cNvSpPr/>
          <p:nvPr/>
        </p:nvSpPr>
        <p:spPr>
          <a:xfrm>
            <a:off x="7241629" y="1723697"/>
            <a:ext cx="1014778" cy="9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Returns</a:t>
            </a:r>
            <a:br>
              <a:rPr lang="en-US" sz="1600" dirty="0"/>
            </a:br>
            <a:r>
              <a:rPr lang="en-US" sz="1600" dirty="0"/>
              <a:t>SpaceX</a:t>
            </a:r>
            <a:br>
              <a:rPr lang="en-US" sz="1600" dirty="0"/>
            </a:br>
            <a:r>
              <a:rPr lang="en-US" sz="1600" dirty="0"/>
              <a:t>data in</a:t>
            </a:r>
            <a:br>
              <a:rPr lang="en-US" sz="1600" dirty="0"/>
            </a:br>
            <a:r>
              <a:rPr lang="en-US" sz="1600" dirty="0" err="1"/>
              <a:t>Json</a:t>
            </a:r>
            <a:endParaRPr lang="en-US" sz="16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C57E323-0820-2EC3-8F50-A7F2FBC0F0ED}"/>
              </a:ext>
            </a:extLst>
          </p:cNvPr>
          <p:cNvSpPr/>
          <p:nvPr/>
        </p:nvSpPr>
        <p:spPr>
          <a:xfrm>
            <a:off x="8268537" y="2129042"/>
            <a:ext cx="503853" cy="177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3BCD60-214C-E614-5B96-0EDB8B48D5B2}"/>
              </a:ext>
            </a:extLst>
          </p:cNvPr>
          <p:cNvSpPr/>
          <p:nvPr/>
        </p:nvSpPr>
        <p:spPr>
          <a:xfrm>
            <a:off x="8784040" y="1856966"/>
            <a:ext cx="1244082" cy="684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Normalise</a:t>
            </a:r>
            <a:br>
              <a:rPr lang="en-US" sz="1600" dirty="0"/>
            </a:br>
            <a:r>
              <a:rPr lang="en-US" sz="1600" dirty="0"/>
              <a:t>data into csv file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AAE2E55-993C-DBC1-7959-772518595B86}"/>
              </a:ext>
            </a:extLst>
          </p:cNvPr>
          <p:cNvCxnSpPr>
            <a:cxnSpLocks/>
          </p:cNvCxnSpPr>
          <p:nvPr/>
        </p:nvCxnSpPr>
        <p:spPr>
          <a:xfrm>
            <a:off x="9849074" y="2541880"/>
            <a:ext cx="1244082" cy="549049"/>
          </a:xfrm>
          <a:prstGeom prst="bentConnector3">
            <a:avLst>
              <a:gd name="adj1" fmla="val 559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0689A36-11E6-0974-B3A3-149BF7E83403}"/>
              </a:ext>
            </a:extLst>
          </p:cNvPr>
          <p:cNvSpPr/>
          <p:nvPr/>
        </p:nvSpPr>
        <p:spPr>
          <a:xfrm>
            <a:off x="5715002" y="3429000"/>
            <a:ext cx="1106212" cy="865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 HTML</a:t>
            </a:r>
            <a:br>
              <a:rPr lang="en-US" sz="1600" dirty="0"/>
            </a:br>
            <a:r>
              <a:rPr lang="en-US" sz="1600" dirty="0"/>
              <a:t>Response from </a:t>
            </a:r>
            <a:r>
              <a:rPr lang="en-US" sz="1600" dirty="0" err="1"/>
              <a:t>wikipedia</a:t>
            </a:r>
            <a:endParaRPr lang="en-US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110FF89-B5FF-0D54-249C-A2D2D464EECB}"/>
              </a:ext>
            </a:extLst>
          </p:cNvPr>
          <p:cNvSpPr/>
          <p:nvPr/>
        </p:nvSpPr>
        <p:spPr>
          <a:xfrm>
            <a:off x="6833343" y="3782988"/>
            <a:ext cx="408285" cy="177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98470D-3FF2-A89C-5E8F-108DD4980F5C}"/>
              </a:ext>
            </a:extLst>
          </p:cNvPr>
          <p:cNvSpPr/>
          <p:nvPr/>
        </p:nvSpPr>
        <p:spPr>
          <a:xfrm>
            <a:off x="7229499" y="3306477"/>
            <a:ext cx="1408922" cy="987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data using beautiful </a:t>
            </a:r>
            <a:br>
              <a:rPr lang="en-US" dirty="0"/>
            </a:br>
            <a:r>
              <a:rPr lang="en-US" dirty="0"/>
              <a:t>soup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018A67D-095F-FE4E-8AFC-88939665B1BF}"/>
              </a:ext>
            </a:extLst>
          </p:cNvPr>
          <p:cNvSpPr/>
          <p:nvPr/>
        </p:nvSpPr>
        <p:spPr>
          <a:xfrm>
            <a:off x="8626292" y="3758106"/>
            <a:ext cx="408285" cy="177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AA4F01-75B8-E79B-9433-C02E9733F98A}"/>
              </a:ext>
            </a:extLst>
          </p:cNvPr>
          <p:cNvSpPr/>
          <p:nvPr/>
        </p:nvSpPr>
        <p:spPr>
          <a:xfrm>
            <a:off x="9046706" y="3310606"/>
            <a:ext cx="1244081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Normalise</a:t>
            </a:r>
            <a:br>
              <a:rPr lang="en-US"/>
            </a:br>
            <a:r>
              <a:rPr lang="en-US"/>
              <a:t>data into csv file</a:t>
            </a:r>
            <a:endParaRPr lang="en-US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43365EC-5EDA-5247-D41B-BACCD092A2F9}"/>
              </a:ext>
            </a:extLst>
          </p:cNvPr>
          <p:cNvCxnSpPr>
            <a:cxnSpLocks/>
          </p:cNvCxnSpPr>
          <p:nvPr/>
        </p:nvCxnSpPr>
        <p:spPr>
          <a:xfrm flipV="1">
            <a:off x="10162950" y="3734101"/>
            <a:ext cx="874953" cy="2493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C5AFA8-BF1D-FBEB-9E9B-4417039A9D1E}"/>
              </a:ext>
            </a:extLst>
          </p:cNvPr>
          <p:cNvSpPr/>
          <p:nvPr/>
        </p:nvSpPr>
        <p:spPr>
          <a:xfrm>
            <a:off x="10699072" y="2943550"/>
            <a:ext cx="1396793" cy="89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Ready for data </a:t>
            </a:r>
            <a:br>
              <a:rPr lang="en-US" sz="1600" dirty="0"/>
            </a:br>
            <a:r>
              <a:rPr lang="en-US" sz="1600" dirty="0"/>
              <a:t>consolidation &amp;wrangling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73985D4-1B07-433B-5B80-B00F159EC7A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Data collection with SpaceX REST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https://github.com/ehsanmor/SpaceX-Capstone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EA82C-A9D1-BCCA-2923-4F84A8D2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800225"/>
            <a:ext cx="5461000" cy="41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Web scrapping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https://github.com/ehsanmor/SpaceX-Capstone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8813D-4AE6-C1F1-289E-5A611176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61000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1398</Words>
  <Application>Microsoft Office PowerPoint</Application>
  <PresentationFormat>Widescreen</PresentationFormat>
  <Paragraphs>282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Moradi, Ehsan</cp:lastModifiedBy>
  <cp:revision>204</cp:revision>
  <dcterms:created xsi:type="dcterms:W3CDTF">2021-04-29T18:58:34Z</dcterms:created>
  <dcterms:modified xsi:type="dcterms:W3CDTF">2023-05-14T14:06:46Z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